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60" r:id="rId3"/>
    <p:sldId id="298" r:id="rId4"/>
    <p:sldId id="328" r:id="rId5"/>
    <p:sldId id="330" r:id="rId6"/>
    <p:sldId id="329" r:id="rId7"/>
    <p:sldId id="300" r:id="rId8"/>
    <p:sldId id="351" r:id="rId9"/>
    <p:sldId id="293" r:id="rId10"/>
    <p:sldId id="286" r:id="rId11"/>
    <p:sldId id="301" r:id="rId12"/>
    <p:sldId id="331" r:id="rId13"/>
    <p:sldId id="324" r:id="rId14"/>
    <p:sldId id="287" r:id="rId15"/>
    <p:sldId id="297" r:id="rId16"/>
    <p:sldId id="325" r:id="rId17"/>
    <p:sldId id="332" r:id="rId18"/>
    <p:sldId id="334" r:id="rId19"/>
    <p:sldId id="333" r:id="rId20"/>
    <p:sldId id="299" r:id="rId21"/>
    <p:sldId id="355" r:id="rId22"/>
    <p:sldId id="356" r:id="rId23"/>
    <p:sldId id="353" r:id="rId24"/>
    <p:sldId id="281" r:id="rId25"/>
    <p:sldId id="282" r:id="rId26"/>
    <p:sldId id="283" r:id="rId27"/>
    <p:sldId id="354" r:id="rId28"/>
    <p:sldId id="284" r:id="rId29"/>
    <p:sldId id="285" r:id="rId30"/>
    <p:sldId id="352" r:id="rId31"/>
    <p:sldId id="302" r:id="rId32"/>
    <p:sldId id="357" r:id="rId33"/>
    <p:sldId id="316" r:id="rId34"/>
    <p:sldId id="303" r:id="rId35"/>
    <p:sldId id="338" r:id="rId36"/>
    <p:sldId id="339" r:id="rId37"/>
    <p:sldId id="304" r:id="rId38"/>
    <p:sldId id="3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6"/>
    <p:restoredTop sz="96224"/>
  </p:normalViewPr>
  <p:slideViewPr>
    <p:cSldViewPr snapToGrid="0">
      <p:cViewPr varScale="1">
        <p:scale>
          <a:sx n="80" d="100"/>
          <a:sy n="80" d="100"/>
        </p:scale>
        <p:origin x="19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18DD7-5C47-6A49-9A17-A00BF7BE9A86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EA0CC-EF5E-AA41-BF47-BD718B98D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EA0CC-EF5E-AA41-BF47-BD718B98DF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FIRST CVI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EA0CC-EF5E-AA41-BF47-BD718B98DF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EA0CC-EF5E-AA41-BF47-BD718B98DF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7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A165F-6CC0-24F0-E981-F8E6EF46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F6866-8153-FE53-BA6D-AF1D0A4A3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94FD4-BFEE-FF6E-8D5B-C968DBEE6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54323-20DE-3CB2-0CF2-B90F77E2D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EA0CC-EF5E-AA41-BF47-BD718B98DF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95B2-6318-E1B3-936A-05EBF0D9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1A752-5FF9-BA82-2B4B-BCA3985B9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B100E-8FE3-F7A0-82E3-6BAB1979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139F-8A94-F749-0480-1CCC0207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C0CD0-049D-4E50-A500-95554473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52B0-F8BB-9308-1EE5-4744CD4A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E3440-1DAD-B87F-4053-571A4CE9B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472EF-4F0F-300C-E722-8604E6FB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269B-783B-3D81-26C9-BE1CB966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C840F-54CE-2666-F6A6-76946959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40C3C-7882-A533-B444-BBF631B7D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C2ECD-477A-21AB-D9AA-6B7DD19A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93A9-6BE9-E193-B852-9869E814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78302-E01E-92CA-05BA-A38A9D4A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5CB1B-44E0-12CA-9D77-AC05142F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9446-0112-A844-9185-D4017906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8E17-33C1-8287-5E9D-B4E56B98F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BFAB5-629C-E9B1-5521-F5BC0A65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CAD8-DEA9-A451-56E8-11FAAC07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4C5E-05A1-3BC2-D745-390A8F17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0D79-6320-A054-5A24-9C2998B3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F0677-EE9A-1F84-FEE5-4366E6A4D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FD288-3DC0-84BD-F674-CF67EEEC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4E36-859C-3E1B-2687-F692A632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F9538-1AC3-8860-ED45-9CA2C2BC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45F3-DC41-CABC-C76F-32E97A15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DB17-A194-B79B-FE28-7920633E0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43A-EEBC-AD51-5F0C-5074F6F69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337B-3AD1-315C-A220-C9EC6158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B85C9-4DFB-0D61-098A-53CC64DA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0BD5-9FA7-E280-FC50-1E8F671F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79F1-6A0D-8DBF-A725-DFCCFC4F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37C63-8D3C-9137-2062-DB6F82BB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9DBC8-045E-2D7C-F922-8762A723F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F9BD5-A2B1-6395-5D8B-C8FEB307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41B84-255B-97A1-AA92-46D05CD61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2B0A7-4A38-8543-9E47-F869C95A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9F491-3E9C-259C-7612-BF3CB9AA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DE30B-7B30-94F1-0296-C0BA2ECA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808D-F179-5027-FE88-CA47BDC8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E6785-B85C-3509-BD78-09F38CC2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B9227-4108-80AF-DA1C-531DEE6B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AD6F8-ECF5-1CA0-93F5-DF89C342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5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465F8-BCD5-6BEC-8401-BBB5F817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C1059-7887-848B-A380-1C6E9F7F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0C8FC-C74B-C06F-AFF2-41923314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9AD2-7756-5D10-6DE6-43C235D7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94A8-3E8E-066D-8634-FB42A525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E360C-FDE8-36D6-5E6E-6132E6E4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6C289-CE9B-C2A1-9EC2-554C885D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BB74A-E1BC-7537-44A6-E3D8DE85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DBDCB-E9A9-5F3B-1CB3-13121D25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1064-9BF9-F718-EE10-3AE8F0DD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E70BA-15B4-8F7B-F6CD-0E1013366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4D5AB-24A4-588F-F394-8467281DD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13594-650C-07ED-EB84-92B80947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93F5A-9DFA-773A-5428-D7A2304A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B2BD7-7A21-E6F3-468F-29D80537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7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58316-ACDC-FE0F-661D-6C1453F9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59264-64CC-8C42-6D1B-210DF69D8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05D26-5437-75AA-9D9A-298207F4F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06F9A0-925B-814C-BE57-3958D4ED4ADA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54828-BFC4-8BDD-42F3-0EB48DBB1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3C07-652F-F626-486C-EB5BAB590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584CD-4677-A449-981C-130C307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C70BF-E166-FEF8-412F-6D6AE0E0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DB34-C8B2-E12A-8020-43880321E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UAMV</a:t>
            </a:r>
          </a:p>
        </p:txBody>
      </p:sp>
    </p:spTree>
    <p:extLst>
      <p:ext uri="{BB962C8B-B14F-4D97-AF65-F5344CB8AC3E}">
        <p14:creationId xmlns:p14="http://schemas.microsoft.com/office/powerpoint/2010/main" val="339310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74FA-7925-D281-13C2-2676DD8AD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DD94-8E7F-AC39-4A19-E8FD57BC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Voltages Debug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B71B-22EC-839B-5DCD-9C3A250C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Includes multiple pages, click to cycle through</a:t>
            </a:r>
          </a:p>
        </p:txBody>
      </p:sp>
      <p:pic>
        <p:nvPicPr>
          <p:cNvPr id="6" name="Picture 5" descr="A screen shot of a device&#10;&#10;Description automatically generated">
            <a:extLst>
              <a:ext uri="{FF2B5EF4-FFF2-40B4-BE49-F238E27FC236}">
                <a16:creationId xmlns:a16="http://schemas.microsoft.com/office/drawing/2014/main" id="{71A8E06D-1034-9364-5321-B51FBD60F6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0411" y="3485176"/>
            <a:ext cx="4002420" cy="2012979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6D22E4E0-2E83-112C-B884-971227295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01410" y="3502936"/>
            <a:ext cx="4037943" cy="2012981"/>
          </a:xfrm>
          <a:prstGeom prst="rect">
            <a:avLst/>
          </a:prstGeom>
        </p:spPr>
      </p:pic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4A9C8090-3E32-B4F1-8941-DF411ED539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94791" y="3485175"/>
            <a:ext cx="4002419" cy="20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A8AA-7699-440D-8794-67A36C11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Installation &amp; Packing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6CE7-9A24-5653-140A-9398FA7C1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Accessories, parts packing</a:t>
            </a:r>
          </a:p>
          <a:p>
            <a:pPr marL="742950" lvl="1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Installing a UAMV on CVI UAMs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Installing a UAMV on OES UAMs (retrofits)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8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9641-885B-6825-560F-0974495E7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C1E4-1B7F-3AA2-C3D8-0135772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Installation – UAMV Accessories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BD2AD6-32DC-9912-8813-78AEF115B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02560"/>
              </p:ext>
            </p:extLst>
          </p:nvPr>
        </p:nvGraphicFramePr>
        <p:xfrm>
          <a:off x="1102360" y="1959147"/>
          <a:ext cx="1025144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907">
                  <a:extLst>
                    <a:ext uri="{9D8B030D-6E8A-4147-A177-3AD203B41FA5}">
                      <a16:colId xmlns:a16="http://schemas.microsoft.com/office/drawing/2014/main" val="2030547247"/>
                    </a:ext>
                  </a:extLst>
                </a:gridCol>
                <a:gridCol w="600613">
                  <a:extLst>
                    <a:ext uri="{9D8B030D-6E8A-4147-A177-3AD203B41FA5}">
                      <a16:colId xmlns:a16="http://schemas.microsoft.com/office/drawing/2014/main" val="18282307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3886534433"/>
                    </a:ext>
                  </a:extLst>
                </a:gridCol>
                <a:gridCol w="4627880">
                  <a:extLst>
                    <a:ext uri="{9D8B030D-6E8A-4147-A177-3AD203B41FA5}">
                      <a16:colId xmlns:a16="http://schemas.microsoft.com/office/drawing/2014/main" val="110461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79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 drive line adapter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UAMV to breathing block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60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 drive line (1.5m)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UAMV to breathing block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43045"/>
                  </a:ext>
                </a:extLst>
              </a:tr>
              <a:tr h="14905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sensor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 patient airway flow &amp;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688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E384E9-595D-662C-E125-6912D3DC39B6}"/>
              </a:ext>
            </a:extLst>
          </p:cNvPr>
          <p:cNvSpPr txBox="1"/>
          <p:nvPr/>
        </p:nvSpPr>
        <p:spPr>
          <a:xfrm>
            <a:off x="387096" y="1589815"/>
            <a:ext cx="670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UAMV Accessories – </a:t>
            </a:r>
            <a:r>
              <a:rPr lang="en-US" sz="1800" i="1" dirty="0">
                <a:solidFill>
                  <a:srgbClr val="222222"/>
                </a:solidFill>
                <a:latin typeface="Arial" panose="020B0604020202020204" pitchFamily="34" charset="0"/>
              </a:rPr>
              <a:t>packed with UAMV</a:t>
            </a:r>
          </a:p>
        </p:txBody>
      </p:sp>
    </p:spTree>
    <p:extLst>
      <p:ext uri="{BB962C8B-B14F-4D97-AF65-F5344CB8AC3E}">
        <p14:creationId xmlns:p14="http://schemas.microsoft.com/office/powerpoint/2010/main" val="57664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139B-E8FE-5E3C-D52A-CE858D6E3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FB8F-F057-B562-AEA6-7A2F269B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Installation – UAMV Accessories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3F98C3-589B-3E95-A4FD-21B967BE2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277762"/>
              </p:ext>
            </p:extLst>
          </p:nvPr>
        </p:nvGraphicFramePr>
        <p:xfrm>
          <a:off x="1102360" y="1959147"/>
          <a:ext cx="1025144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907">
                  <a:extLst>
                    <a:ext uri="{9D8B030D-6E8A-4147-A177-3AD203B41FA5}">
                      <a16:colId xmlns:a16="http://schemas.microsoft.com/office/drawing/2014/main" val="2030547247"/>
                    </a:ext>
                  </a:extLst>
                </a:gridCol>
                <a:gridCol w="600613">
                  <a:extLst>
                    <a:ext uri="{9D8B030D-6E8A-4147-A177-3AD203B41FA5}">
                      <a16:colId xmlns:a16="http://schemas.microsoft.com/office/drawing/2014/main" val="18282307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3886534433"/>
                    </a:ext>
                  </a:extLst>
                </a:gridCol>
                <a:gridCol w="4627880">
                  <a:extLst>
                    <a:ext uri="{9D8B030D-6E8A-4147-A177-3AD203B41FA5}">
                      <a16:colId xmlns:a16="http://schemas.microsoft.com/office/drawing/2014/main" val="1104611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79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cord (Type G)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GRN-PEP-100041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UAMV to UAM auxiliary AC power socket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60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UAMV Breathing block port w/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o-ring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GRN-ASM-100078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drive valve line adapter to UAM breathing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43045"/>
                  </a:ext>
                </a:extLst>
              </a:tr>
              <a:tr h="14905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Inlet/outlet tube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GRN-PMP-100039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UAMV inlet/outlet to UAMV manifold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68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 cord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GRN-PEP-100042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 UAMV to nitrous cut-off solenoid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043608"/>
                  </a:ext>
                </a:extLst>
              </a:tr>
              <a:tr h="15921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 cord clip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GRN-PMP-100040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strain relief for cut-off solenoid 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290244"/>
                  </a:ext>
                </a:extLst>
              </a:tr>
              <a:tr h="1287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Fuse 2.5 Amp 250V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GRN-PEP-100043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Spares, in case inlet fuses burn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9616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692DCC-42AA-620C-D1ED-841C4ECD5970}"/>
              </a:ext>
            </a:extLst>
          </p:cNvPr>
          <p:cNvSpPr txBox="1"/>
          <p:nvPr/>
        </p:nvSpPr>
        <p:spPr>
          <a:xfrm>
            <a:off x="387096" y="1589815"/>
            <a:ext cx="670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UAMV Accessories Kit – </a:t>
            </a:r>
            <a:r>
              <a:rPr lang="en-US" sz="1800" i="1" dirty="0">
                <a:solidFill>
                  <a:srgbClr val="222222"/>
                </a:solidFill>
                <a:latin typeface="Arial" panose="020B0604020202020204" pitchFamily="34" charset="0"/>
              </a:rPr>
              <a:t>packed with UAM</a:t>
            </a:r>
          </a:p>
        </p:txBody>
      </p:sp>
    </p:spTree>
    <p:extLst>
      <p:ext uri="{BB962C8B-B14F-4D97-AF65-F5344CB8AC3E}">
        <p14:creationId xmlns:p14="http://schemas.microsoft.com/office/powerpoint/2010/main" val="12006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E27DC-C167-80C7-1D76-2589D3DC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7031-9481-3C4B-6626-693C9CDC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(Canon UAM)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EA636-92A6-AD0E-FFD6-2F8F3651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1466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Turn on UAMV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Confirm SW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Confirm O2 analysis is correct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Zero offsets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Calibrate Patient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Connect:</a:t>
            </a:r>
          </a:p>
          <a:p>
            <a:pPr lvl="1"/>
            <a:r>
              <a:rPr lang="en-US" dirty="0"/>
              <a:t>UAM inlet/outlet tubes</a:t>
            </a:r>
          </a:p>
          <a:p>
            <a:pPr lvl="1"/>
            <a:r>
              <a:rPr lang="en-US" dirty="0"/>
              <a:t>Valve drive line</a:t>
            </a:r>
          </a:p>
          <a:p>
            <a:pPr lvl="1"/>
            <a:r>
              <a:rPr lang="en-US" dirty="0"/>
              <a:t>Solenoid cable</a:t>
            </a:r>
          </a:p>
          <a:p>
            <a:pPr lvl="1"/>
            <a:r>
              <a:rPr lang="en-US" dirty="0"/>
              <a:t>Flow sensor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machine, electronics, indoor, medical equipment&#10;&#10;Description automatically generated">
            <a:extLst>
              <a:ext uri="{FF2B5EF4-FFF2-40B4-BE49-F238E27FC236}">
                <a16:creationId xmlns:a16="http://schemas.microsoft.com/office/drawing/2014/main" id="{9D4033E6-A08D-4A79-481E-AAC2DF334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9986" y="2279174"/>
            <a:ext cx="4876800" cy="3444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762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689D7-B9FD-5638-7E35-C1D7FB415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E5EE-AF73-D33A-900F-D892DFDC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– Retrofit (OES UAM)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2937A-72D2-7537-DC06-1922169A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Replicate UAMV manifold</a:t>
            </a:r>
          </a:p>
          <a:p>
            <a:pPr lvl="1"/>
            <a:r>
              <a:rPr lang="en-US" dirty="0"/>
              <a:t>Connect backbar to UAMV manifold</a:t>
            </a:r>
          </a:p>
          <a:p>
            <a:pPr lvl="1"/>
            <a:r>
              <a:rPr lang="en-US" dirty="0"/>
              <a:t>Connect valve drive line to breathing block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Parts</a:t>
            </a:r>
          </a:p>
          <a:p>
            <a:pPr lvl="1"/>
            <a:r>
              <a:rPr lang="en-US" b="1" dirty="0"/>
              <a:t>UAMV Accessories Kit </a:t>
            </a:r>
            <a:r>
              <a:rPr lang="en-US" dirty="0"/>
              <a:t>– Provide connections for UAM</a:t>
            </a:r>
          </a:p>
          <a:p>
            <a:pPr lvl="1"/>
            <a:r>
              <a:rPr lang="en-US" b="1" dirty="0"/>
              <a:t>Rear Plate or Hatch </a:t>
            </a:r>
            <a:r>
              <a:rPr lang="en-US" dirty="0"/>
              <a:t>– Create openings for UAMV manifold</a:t>
            </a:r>
          </a:p>
          <a:p>
            <a:pPr lvl="1"/>
            <a:r>
              <a:rPr lang="en-US" b="1" dirty="0"/>
              <a:t>Kit A</a:t>
            </a:r>
            <a:r>
              <a:rPr lang="en-US" dirty="0"/>
              <a:t> – Replicate UAMV manifold</a:t>
            </a:r>
          </a:p>
          <a:p>
            <a:pPr lvl="1"/>
            <a:r>
              <a:rPr lang="en-US" b="1" dirty="0"/>
              <a:t>Kit B</a:t>
            </a:r>
            <a:r>
              <a:rPr lang="en-US" dirty="0"/>
              <a:t> – Connect valve drive line adapter to old breathing block 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3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BA51-264A-4014-37A5-1ED41952C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7E9B-4A1B-B2B2-81F6-2BFE3093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– Retrofit (Rear Hatch &amp; Plate)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508B-CB04-CA78-5D2B-CCC56E2B5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Rear Hatch &amp; Plate – Create openings for UAMV manifold</a:t>
            </a:r>
          </a:p>
          <a:p>
            <a:r>
              <a:rPr lang="en-US" sz="1900" dirty="0"/>
              <a:t>UAMV retrofit rear plate (GRN-MFG-100021)</a:t>
            </a:r>
          </a:p>
          <a:p>
            <a:r>
              <a:rPr lang="en-US" sz="1900" dirty="0"/>
              <a:t>UAMV retrofit rear hatch (GRN-MFG-100020)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drawing of a white box&#10;&#10;Description automatically generated with medium confidence">
            <a:extLst>
              <a:ext uri="{FF2B5EF4-FFF2-40B4-BE49-F238E27FC236}">
                <a16:creationId xmlns:a16="http://schemas.microsoft.com/office/drawing/2014/main" id="{E11FDEFA-3DE5-C5EF-C550-5A8D9A81B3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032" y="2996214"/>
            <a:ext cx="7015616" cy="35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8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48BA6-7391-76ED-178C-288CAE689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FC9D-E70E-4BC7-B2B3-4B6A07EB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– Retrofit (Kit 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7BA5-D336-B197-5642-44EDE86F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Kit A – Replicate UAMV Manifold</a:t>
            </a:r>
          </a:p>
          <a:p>
            <a:pPr marL="0" indent="0">
              <a:buNone/>
            </a:pPr>
            <a:r>
              <a:rPr lang="en-US" sz="2200" dirty="0"/>
              <a:t>Parts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Qty 2 of Breathing circuit elbow connector (GRN-PMP-100163)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Qty 2 of Breathing circuit straight connector (GRN-PMP-100164)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Qty 1 of Breathing circuit (short) (GRN-PMP-100162)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Qty 1 of Tube anti-kink clip (GRN-MFG-100001)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Qty 4 of Cable tie, narrow, 8" long (GRN-PMP-100207)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Procedure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Assemble connectors to make elbows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one elbow to the hose going to the breathing block</a:t>
            </a: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Attach breathing circuit between backbar and one elbow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Attach anti-kink clip to avoid bends in the breathing circuit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elbows through holes in retrofit plate/hatch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cable ties to hold elbows in place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ther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are no kinks or twists</a:t>
            </a: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hand holding a tube with wires&#10;&#10;Description automatically generated">
            <a:extLst>
              <a:ext uri="{FF2B5EF4-FFF2-40B4-BE49-F238E27FC236}">
                <a16:creationId xmlns:a16="http://schemas.microsoft.com/office/drawing/2014/main" id="{3DC9B727-4EA2-BC5A-7E33-B04400B2B9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649" y="1427938"/>
            <a:ext cx="2377444" cy="3170226"/>
          </a:xfrm>
          <a:prstGeom prst="rect">
            <a:avLst/>
          </a:prstGeom>
        </p:spPr>
      </p:pic>
      <p:pic>
        <p:nvPicPr>
          <p:cNvPr id="5" name="Picture 4" descr="Close-up of a medical equipment&#10;&#10;Description automatically generated">
            <a:extLst>
              <a:ext uri="{FF2B5EF4-FFF2-40B4-BE49-F238E27FC236}">
                <a16:creationId xmlns:a16="http://schemas.microsoft.com/office/drawing/2014/main" id="{E893B104-AE7C-18EF-CA28-3474A0FA9F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452" y="1427938"/>
            <a:ext cx="1784707" cy="3170226"/>
          </a:xfrm>
          <a:prstGeom prst="rect">
            <a:avLst/>
          </a:prstGeom>
        </p:spPr>
      </p:pic>
      <p:pic>
        <p:nvPicPr>
          <p:cNvPr id="6" name="Picture 5" descr="A metal panel with holes and holes&#10;&#10;Description automatically generated">
            <a:extLst>
              <a:ext uri="{FF2B5EF4-FFF2-40B4-BE49-F238E27FC236}">
                <a16:creationId xmlns:a16="http://schemas.microsoft.com/office/drawing/2014/main" id="{810D47A6-F31A-D448-F987-D11342FC0D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7110" y="4681855"/>
            <a:ext cx="2136140" cy="1811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00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1EC2-5116-3B61-7199-BB9A6845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BBAC-57D0-7031-BA8C-921A2FFC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– Retrofit (Kit 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DEFD-6FBB-CB56-AE2E-2CCEC60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Kit B – Connect valve drive line to breathing block</a:t>
            </a:r>
          </a:p>
          <a:p>
            <a:pPr marL="0" indent="0">
              <a:buNone/>
            </a:pPr>
            <a:r>
              <a:rPr lang="en-US" sz="2200" dirty="0"/>
              <a:t>Parts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Qty 1 Breathing circuit elbow connector (GRN-PMP-100163)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Qty 1 Reusable straight connector, 22mm ID x 5cm (GRN-PMP-100206)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Procedure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the valve drive line adapter into the straight connector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Attach the elbow connector to the UAMV port in the breathing block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the straight connector to the elbow connector  </a:t>
            </a: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close up of a ventilator&#10;&#10;Description automatically generated">
            <a:extLst>
              <a:ext uri="{FF2B5EF4-FFF2-40B4-BE49-F238E27FC236}">
                <a16:creationId xmlns:a16="http://schemas.microsoft.com/office/drawing/2014/main" id="{26393FF5-31EA-8877-8A4F-1F8E833058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965592"/>
            <a:ext cx="4038600" cy="3028491"/>
          </a:xfrm>
          <a:prstGeom prst="rect">
            <a:avLst/>
          </a:prstGeom>
        </p:spPr>
      </p:pic>
      <p:pic>
        <p:nvPicPr>
          <p:cNvPr id="8" name="Picture 7" descr="A picture containing indoor, floor, design&#10;&#10;Description automatically generated">
            <a:extLst>
              <a:ext uri="{FF2B5EF4-FFF2-40B4-BE49-F238E27FC236}">
                <a16:creationId xmlns:a16="http://schemas.microsoft.com/office/drawing/2014/main" id="{EDB0565A-62D6-1A81-BA42-AEA5521863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1843" y="429290"/>
            <a:ext cx="2341880" cy="1769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36547-F133-5E41-53F3-392F977D8CCE}"/>
              </a:ext>
            </a:extLst>
          </p:cNvPr>
          <p:cNvSpPr txBox="1"/>
          <p:nvPr/>
        </p:nvSpPr>
        <p:spPr>
          <a:xfrm>
            <a:off x="7451770" y="2274544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New-style breathing block (reference)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019E-EFF2-56E2-3E2F-13D977D751CA}"/>
              </a:ext>
            </a:extLst>
          </p:cNvPr>
          <p:cNvSpPr txBox="1"/>
          <p:nvPr/>
        </p:nvSpPr>
        <p:spPr>
          <a:xfrm>
            <a:off x="8023110" y="6059378"/>
            <a:ext cx="267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Old-style breathing block</a:t>
            </a:r>
          </a:p>
        </p:txBody>
      </p:sp>
    </p:spTree>
    <p:extLst>
      <p:ext uri="{BB962C8B-B14F-4D97-AF65-F5344CB8AC3E}">
        <p14:creationId xmlns:p14="http://schemas.microsoft.com/office/powerpoint/2010/main" val="232249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E0EB-A41C-A061-8A66-2EA8EDDA6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B5D7-6B40-8A14-F9D8-C58B466E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– Retrofit (Identifying Parts)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30F65-3BC7-430C-0DF8-A1BD1E4F6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700" dirty="0">
                <a:latin typeface="Aptos" panose="020B0004020202020204" pitchFamily="34" charset="0"/>
              </a:rPr>
              <a:t>Is the UAM serial number after 2304-008?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no retrofit parts are required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700" dirty="0">
                <a:latin typeface="Aptos" panose="020B0004020202020204" pitchFamily="34" charset="0"/>
              </a:rPr>
              <a:t>Is the UAM serial number between A2302-001 and A2304-008?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contact the Product team for additional information</a:t>
            </a:r>
          </a:p>
          <a:p>
            <a:pPr marL="342900" marR="0" lvl="0" indent="-342900"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1700" dirty="0">
                <a:latin typeface="Aptos" panose="020B0004020202020204" pitchFamily="34" charset="0"/>
              </a:rPr>
              <a:t>Is the UAM serial number before 2302-001?</a:t>
            </a:r>
          </a:p>
          <a:p>
            <a:pPr marL="742950" marR="0" lvl="1" indent="-285750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add UAMV Accessory Kit (GRN-ASM-100074) </a:t>
            </a:r>
          </a:p>
          <a:p>
            <a:pPr marL="742950" marR="0" lvl="1" indent="-285750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add UAMV retrofit Kit A (GRN-ASM-100073) </a:t>
            </a:r>
          </a:p>
          <a:p>
            <a:pPr marL="342900" marR="0" lvl="0" indent="-342900"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1700" dirty="0">
                <a:latin typeface="Aptos" panose="020B0004020202020204" pitchFamily="34" charset="0"/>
              </a:rPr>
              <a:t>Is the UAM serial number before 21810-001?</a:t>
            </a:r>
          </a:p>
          <a:p>
            <a:pPr marL="742950" marR="0" lvl="1" indent="-285750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add UAMV retrofit Kit B (GRN-ASM-100072)</a:t>
            </a:r>
          </a:p>
          <a:p>
            <a:pPr marL="342900" marR="0" lvl="0" indent="-342900">
              <a:spcBef>
                <a:spcPts val="0"/>
              </a:spcBef>
              <a:spcAft>
                <a:spcPts val="400"/>
              </a:spcAft>
              <a:buFont typeface="Symbol" pitchFamily="2" charset="2"/>
              <a:buChar char=""/>
            </a:pPr>
            <a:r>
              <a:rPr lang="en-US" sz="1700" dirty="0">
                <a:latin typeface="Aptos" panose="020B0004020202020204" pitchFamily="34" charset="0"/>
              </a:rPr>
              <a:t>Is the UAM serial number before 21712-001?</a:t>
            </a:r>
          </a:p>
          <a:p>
            <a:pPr marL="742950" marR="0" lvl="1" indent="-285750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add UAMV retrofit rear plate (GRN-MFG-100021)</a:t>
            </a:r>
          </a:p>
          <a:p>
            <a:pPr marL="742950" marR="0" lvl="1" indent="-285750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NO</a:t>
            </a:r>
            <a:r>
              <a:rPr lang="en-US" sz="1700" dirty="0">
                <a:latin typeface="Aptos" panose="020B0004020202020204" pitchFamily="34" charset="0"/>
              </a:rPr>
              <a:t>, add UAMV retrofit rear hatch (GRN-MFG-100020)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700" dirty="0">
                <a:latin typeface="Aptos" panose="020B0004020202020204" pitchFamily="34" charset="0"/>
              </a:rPr>
              <a:t>Is this the first time any UAMV has been installed on the UAM?</a:t>
            </a:r>
          </a:p>
          <a:p>
            <a:pPr marL="742950" lvl="1" indent="-285750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confirm that the breathing block has a port for a Vent connector (OES </a:t>
            </a:r>
            <a:r>
              <a:rPr lang="en-US" sz="1700" dirty="0" err="1">
                <a:latin typeface="Aptos" panose="020B0004020202020204" pitchFamily="34" charset="0"/>
              </a:rPr>
              <a:t>p/n</a:t>
            </a:r>
            <a:r>
              <a:rPr lang="en-US" sz="1700" dirty="0">
                <a:latin typeface="Aptos" panose="020B0004020202020204" pitchFamily="34" charset="0"/>
              </a:rPr>
              <a:t> 2150-056) </a:t>
            </a:r>
          </a:p>
          <a:p>
            <a:pPr marL="742950" lvl="1" indent="-285750"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700" dirty="0">
                <a:latin typeface="Aptos" panose="020B0004020202020204" pitchFamily="34" charset="0"/>
              </a:rPr>
              <a:t>If </a:t>
            </a:r>
            <a:r>
              <a:rPr lang="en-US" sz="1700" b="1" dirty="0">
                <a:latin typeface="Aptos" panose="020B0004020202020204" pitchFamily="34" charset="0"/>
              </a:rPr>
              <a:t>YES</a:t>
            </a:r>
            <a:r>
              <a:rPr lang="en-US" sz="1700" dirty="0">
                <a:latin typeface="Aptos" panose="020B0004020202020204" pitchFamily="34" charset="0"/>
              </a:rPr>
              <a:t>, confirm whether a Vent connector is needed</a:t>
            </a:r>
          </a:p>
        </p:txBody>
      </p:sp>
    </p:spTree>
    <p:extLst>
      <p:ext uri="{BB962C8B-B14F-4D97-AF65-F5344CB8AC3E}">
        <p14:creationId xmlns:p14="http://schemas.microsoft.com/office/powerpoint/2010/main" val="301090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C7DA-D9DB-71A9-F6C8-67F2686A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-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50F3-4C90-9139-8DA6-3EBB213F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Principle of operation &amp; integration w/ UAM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Technical system overview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Features &amp; UI vs. previous UAMV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Installation &amp; packing list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Preventive maintenance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Review history of service cases &amp; SW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Suggested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practicals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(to be done afterward)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Questions/comments/feedback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8825-A0F9-FBE4-CE9A-A67D03A8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Technical System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D2DC-1BBB-474B-40B8-DB45689F8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Functional operation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Sub-assembly layout &amp; serviceability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Component review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Discussion of benefits/drawbacks vs. previous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21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3B55-09E7-2059-2B88-56C33FEC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1F482-F8DF-C3DE-3119-B439BD6A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Pneumatic components</a:t>
            </a:r>
          </a:p>
          <a:p>
            <a:pPr lvl="1"/>
            <a:r>
              <a:rPr lang="en-US" dirty="0"/>
              <a:t>Turbine generates flow</a:t>
            </a:r>
          </a:p>
          <a:p>
            <a:pPr lvl="1"/>
            <a:r>
              <a:rPr lang="en-US" dirty="0"/>
              <a:t>Inlet check valve prevents backflow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Pressure sensor (ambient)</a:t>
            </a:r>
          </a:p>
          <a:p>
            <a:pPr lvl="1"/>
            <a:r>
              <a:rPr lang="en-US" dirty="0"/>
              <a:t>Pressure sensor (outlet)</a:t>
            </a:r>
          </a:p>
          <a:p>
            <a:pPr lvl="1"/>
            <a:r>
              <a:rPr lang="en-US" dirty="0"/>
              <a:t>Pressure sensor (airway)</a:t>
            </a:r>
          </a:p>
          <a:p>
            <a:pPr lvl="1"/>
            <a:r>
              <a:rPr lang="en-US" dirty="0"/>
              <a:t>Vent flow sensor</a:t>
            </a:r>
          </a:p>
          <a:p>
            <a:pPr lvl="1"/>
            <a:r>
              <a:rPr lang="en-US" dirty="0"/>
              <a:t>Pt flow sensor (pressure)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08D24-BAC7-1D98-12B7-CF4537F1E2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031" y="1955418"/>
            <a:ext cx="4630901" cy="4091752"/>
          </a:xfrm>
          <a:prstGeom prst="rect">
            <a:avLst/>
          </a:prstGeom>
        </p:spPr>
      </p:pic>
      <p:sp>
        <p:nvSpPr>
          <p:cNvPr id="6" name="U-Turn Arrow 5">
            <a:extLst>
              <a:ext uri="{FF2B5EF4-FFF2-40B4-BE49-F238E27FC236}">
                <a16:creationId xmlns:a16="http://schemas.microsoft.com/office/drawing/2014/main" id="{8755D9BD-A860-42AC-CAEA-46B80B673448}"/>
              </a:ext>
            </a:extLst>
          </p:cNvPr>
          <p:cNvSpPr/>
          <p:nvPr/>
        </p:nvSpPr>
        <p:spPr>
          <a:xfrm rot="16200000" flipV="1">
            <a:off x="8596760" y="2689947"/>
            <a:ext cx="1103587" cy="3921760"/>
          </a:xfrm>
          <a:prstGeom prst="uturnArrow">
            <a:avLst>
              <a:gd name="adj1" fmla="val 7680"/>
              <a:gd name="adj2" fmla="val 10979"/>
              <a:gd name="adj3" fmla="val 23969"/>
              <a:gd name="adj4" fmla="val 43750"/>
              <a:gd name="adj5" fmla="val 10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A5661-44DE-8B36-4815-3F1CB2A471C7}"/>
              </a:ext>
            </a:extLst>
          </p:cNvPr>
          <p:cNvSpPr txBox="1"/>
          <p:nvPr/>
        </p:nvSpPr>
        <p:spPr>
          <a:xfrm>
            <a:off x="6096000" y="5202621"/>
            <a:ext cx="150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Inlet w/ check valve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1DA0B-998C-87FA-D3D3-101D18988DE0}"/>
              </a:ext>
            </a:extLst>
          </p:cNvPr>
          <p:cNvSpPr txBox="1"/>
          <p:nvPr/>
        </p:nvSpPr>
        <p:spPr>
          <a:xfrm>
            <a:off x="6106510" y="4001294"/>
            <a:ext cx="150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56575-8B94-38D9-8145-E3DC0FA13F1E}"/>
              </a:ext>
            </a:extLst>
          </p:cNvPr>
          <p:cNvSpPr txBox="1"/>
          <p:nvPr/>
        </p:nvSpPr>
        <p:spPr>
          <a:xfrm>
            <a:off x="8949559" y="5842163"/>
            <a:ext cx="150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8D5CE-99C7-F8F7-A8F2-D82A3603C80F}"/>
              </a:ext>
            </a:extLst>
          </p:cNvPr>
          <p:cNvSpPr txBox="1"/>
          <p:nvPr/>
        </p:nvSpPr>
        <p:spPr>
          <a:xfrm>
            <a:off x="9517887" y="2007064"/>
            <a:ext cx="150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O2 </a:t>
            </a:r>
          </a:p>
          <a:p>
            <a:r>
              <a:rPr lang="en-US" dirty="0"/>
              <a:t>sensor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37C87-868E-56B3-8C06-4F142A171FCD}"/>
              </a:ext>
            </a:extLst>
          </p:cNvPr>
          <p:cNvSpPr txBox="1"/>
          <p:nvPr/>
        </p:nvSpPr>
        <p:spPr>
          <a:xfrm>
            <a:off x="8546991" y="2680986"/>
            <a:ext cx="150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 </a:t>
            </a:r>
          </a:p>
          <a:p>
            <a:r>
              <a:rPr lang="en-US" dirty="0"/>
              <a:t>sensor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3D819-3AB0-AD44-2DCD-C00009D363FE}"/>
              </a:ext>
            </a:extLst>
          </p:cNvPr>
          <p:cNvSpPr txBox="1"/>
          <p:nvPr/>
        </p:nvSpPr>
        <p:spPr>
          <a:xfrm>
            <a:off x="10515601" y="1788427"/>
            <a:ext cx="150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</a:t>
            </a:r>
          </a:p>
          <a:p>
            <a:r>
              <a:rPr lang="en-US" dirty="0"/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427646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6EDA-16EE-5988-045C-23055B569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0DC7-D9D0-3797-D663-92C43577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Operation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CB0A5E-CD52-F8F7-4B83-FC4115792838}"/>
              </a:ext>
            </a:extLst>
          </p:cNvPr>
          <p:cNvSpPr/>
          <p:nvPr/>
        </p:nvSpPr>
        <p:spPr>
          <a:xfrm>
            <a:off x="1359774" y="3120913"/>
            <a:ext cx="882869" cy="328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Inlet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9E85F9-22D8-CDE0-3EB3-89E67BD9D87A}"/>
              </a:ext>
            </a:extLst>
          </p:cNvPr>
          <p:cNvSpPr/>
          <p:nvPr/>
        </p:nvSpPr>
        <p:spPr>
          <a:xfrm>
            <a:off x="3151785" y="3120913"/>
            <a:ext cx="882869" cy="328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187A14-910A-CCC5-088A-A9724588D510}"/>
              </a:ext>
            </a:extLst>
          </p:cNvPr>
          <p:cNvSpPr/>
          <p:nvPr/>
        </p:nvSpPr>
        <p:spPr>
          <a:xfrm>
            <a:off x="2720862" y="3756135"/>
            <a:ext cx="1219200" cy="328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Reservoir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54E203-ACE5-B3B8-6B1C-11E5A9DCD8CA}"/>
              </a:ext>
            </a:extLst>
          </p:cNvPr>
          <p:cNvSpPr/>
          <p:nvPr/>
        </p:nvSpPr>
        <p:spPr>
          <a:xfrm>
            <a:off x="5129046" y="2765534"/>
            <a:ext cx="1450428" cy="10405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Turbine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59DF60-C498-BFD7-34E3-CACCD86199B0}"/>
              </a:ext>
            </a:extLst>
          </p:cNvPr>
          <p:cNvSpPr/>
          <p:nvPr/>
        </p:nvSpPr>
        <p:spPr>
          <a:xfrm>
            <a:off x="7593725" y="3129453"/>
            <a:ext cx="1682968" cy="325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 Flow Sensor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FB7B87-68AA-45B4-AB66-83074063A19B}"/>
              </a:ext>
            </a:extLst>
          </p:cNvPr>
          <p:cNvSpPr/>
          <p:nvPr/>
        </p:nvSpPr>
        <p:spPr>
          <a:xfrm>
            <a:off x="9916506" y="3115658"/>
            <a:ext cx="882869" cy="328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Outlet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FA65A5-3B43-C54D-5A8D-913E34464037}"/>
              </a:ext>
            </a:extLst>
          </p:cNvPr>
          <p:cNvSpPr/>
          <p:nvPr/>
        </p:nvSpPr>
        <p:spPr>
          <a:xfrm>
            <a:off x="4235666" y="5231028"/>
            <a:ext cx="998483" cy="5730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Fenton</a:t>
            </a:r>
          </a:p>
          <a:p>
            <a:pPr algn="ctr"/>
            <a:r>
              <a:rPr lang="en-US" dirty="0"/>
              <a:t>Balloon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811B15-132B-587E-9302-C1CCE62DFCA7}"/>
              </a:ext>
            </a:extLst>
          </p:cNvPr>
          <p:cNvSpPr/>
          <p:nvPr/>
        </p:nvSpPr>
        <p:spPr>
          <a:xfrm>
            <a:off x="6589986" y="4521250"/>
            <a:ext cx="898634" cy="5637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O2</a:t>
            </a:r>
          </a:p>
          <a:p>
            <a:pPr algn="ctr"/>
            <a:r>
              <a:rPr lang="en-US" dirty="0"/>
              <a:t>Sensor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C81C60-5CAD-6857-AC00-E681FCBEBBC0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6579474" y="3285796"/>
            <a:ext cx="1014251" cy="6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DE3BDC-CC70-ED9F-10B4-2A5452B23E88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7039303" y="3264117"/>
            <a:ext cx="0" cy="1257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C2E32A-1B06-5B4A-3B44-0C79CDCFB792}"/>
              </a:ext>
            </a:extLst>
          </p:cNvPr>
          <p:cNvCxnSpPr>
            <a:cxnSpLocks/>
            <a:stCxn id="31" idx="3"/>
            <a:endCxn id="21" idx="1"/>
          </p:cNvCxnSpPr>
          <p:nvPr/>
        </p:nvCxnSpPr>
        <p:spPr>
          <a:xfrm flipV="1">
            <a:off x="6090742" y="4803138"/>
            <a:ext cx="499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20AAC17-9609-3A8F-5895-ADA495E3AB90}"/>
              </a:ext>
            </a:extLst>
          </p:cNvPr>
          <p:cNvSpPr/>
          <p:nvPr/>
        </p:nvSpPr>
        <p:spPr>
          <a:xfrm>
            <a:off x="5344508" y="4637601"/>
            <a:ext cx="746234" cy="3386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Valve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06AC2D-E256-11E2-BB1A-756F9E359063}"/>
              </a:ext>
            </a:extLst>
          </p:cNvPr>
          <p:cNvCxnSpPr>
            <a:cxnSpLocks/>
            <a:stCxn id="69" idx="3"/>
            <a:endCxn id="31" idx="1"/>
          </p:cNvCxnSpPr>
          <p:nvPr/>
        </p:nvCxnSpPr>
        <p:spPr>
          <a:xfrm>
            <a:off x="4122573" y="4805990"/>
            <a:ext cx="1221935" cy="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F0BCFB-C40B-7C90-BD3E-BD93F5ED028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034654" y="3285137"/>
            <a:ext cx="1094392" cy="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ABABF9-AB8D-F2FB-8C0F-8A831C2C95C8}"/>
              </a:ext>
            </a:extLst>
          </p:cNvPr>
          <p:cNvCxnSpPr>
            <a:cxnSpLocks/>
          </p:cNvCxnSpPr>
          <p:nvPr/>
        </p:nvCxnSpPr>
        <p:spPr>
          <a:xfrm>
            <a:off x="4459014" y="3285137"/>
            <a:ext cx="0" cy="635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7F46B6-55D9-13BB-AFDB-06B714D37897}"/>
              </a:ext>
            </a:extLst>
          </p:cNvPr>
          <p:cNvCxnSpPr>
            <a:cxnSpLocks/>
          </p:cNvCxnSpPr>
          <p:nvPr/>
        </p:nvCxnSpPr>
        <p:spPr>
          <a:xfrm>
            <a:off x="3943346" y="3927542"/>
            <a:ext cx="5261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BFEABB-F3B9-1B1A-10BB-8CFA52969D45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242643" y="3285137"/>
            <a:ext cx="9091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1AD9C7-FD71-35F1-EC1A-151786DCCD6C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9276693" y="3279882"/>
            <a:ext cx="6398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riangle 49">
            <a:extLst>
              <a:ext uri="{FF2B5EF4-FFF2-40B4-BE49-F238E27FC236}">
                <a16:creationId xmlns:a16="http://schemas.microsoft.com/office/drawing/2014/main" id="{CF4F66AF-E72B-F346-7CCE-26383FA2BD95}"/>
              </a:ext>
            </a:extLst>
          </p:cNvPr>
          <p:cNvSpPr/>
          <p:nvPr/>
        </p:nvSpPr>
        <p:spPr>
          <a:xfrm rot="5400000">
            <a:off x="2493877" y="3181051"/>
            <a:ext cx="262760" cy="20333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2FC818A-1559-5813-4FF2-F7D05821DA5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716521" y="3285137"/>
            <a:ext cx="18387" cy="19458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BA9ED9B-8C00-4948-670D-D64275430F51}"/>
              </a:ext>
            </a:extLst>
          </p:cNvPr>
          <p:cNvCxnSpPr>
            <a:cxnSpLocks/>
          </p:cNvCxnSpPr>
          <p:nvPr/>
        </p:nvCxnSpPr>
        <p:spPr>
          <a:xfrm>
            <a:off x="2720862" y="3141933"/>
            <a:ext cx="0" cy="275898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Arc 59">
            <a:extLst>
              <a:ext uri="{FF2B5EF4-FFF2-40B4-BE49-F238E27FC236}">
                <a16:creationId xmlns:a16="http://schemas.microsoft.com/office/drawing/2014/main" id="{AC4D80FC-9D03-EAE8-218B-ACE737884A27}"/>
              </a:ext>
            </a:extLst>
          </p:cNvPr>
          <p:cNvSpPr/>
          <p:nvPr/>
        </p:nvSpPr>
        <p:spPr>
          <a:xfrm rot="2700000">
            <a:off x="4389191" y="4080727"/>
            <a:ext cx="295108" cy="295108"/>
          </a:xfrm>
          <a:prstGeom prst="arc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FF910877-506B-CAE6-43C9-8D66286B8D3D}"/>
              </a:ext>
            </a:extLst>
          </p:cNvPr>
          <p:cNvSpPr/>
          <p:nvPr/>
        </p:nvSpPr>
        <p:spPr>
          <a:xfrm rot="18900000" flipH="1">
            <a:off x="4759462" y="4086542"/>
            <a:ext cx="295108" cy="295108"/>
          </a:xfrm>
          <a:prstGeom prst="arc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B54336-B813-BD5C-58BE-EE8DE8B4F1EC}"/>
              </a:ext>
            </a:extLst>
          </p:cNvPr>
          <p:cNvSpPr/>
          <p:nvPr/>
        </p:nvSpPr>
        <p:spPr>
          <a:xfrm>
            <a:off x="2720862" y="4628774"/>
            <a:ext cx="1401711" cy="3544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Turbine Seal</a:t>
            </a:r>
          </a:p>
        </p:txBody>
      </p:sp>
    </p:spTree>
    <p:extLst>
      <p:ext uri="{BB962C8B-B14F-4D97-AF65-F5344CB8AC3E}">
        <p14:creationId xmlns:p14="http://schemas.microsoft.com/office/powerpoint/2010/main" val="3093346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A5A02-8543-FF12-2FF6-0615CB8C4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30A2-F239-0410-B9AD-AA4AF0AF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Technical System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verview - Electronics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4C69-068A-EA9C-5110-874852812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Boards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Main display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Pneumatic control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Sensor board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Power management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Battery pack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USB interface</a:t>
            </a:r>
          </a:p>
          <a:p>
            <a:pPr marL="914400" lvl="2" indent="0"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Connections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Mains power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Micro USB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Solenoid (ethernet)	</a:t>
            </a:r>
          </a:p>
          <a:p>
            <a:pPr marL="742950" lvl="1" indent="-285750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Benefits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 sensors on one board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USB connection to any board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3D391-0A08-112D-E747-2D03001A9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280" y="1472997"/>
            <a:ext cx="5068615" cy="47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8BD7-54FB-34B7-8FC8-D7BB00017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1339-D29A-132F-DBBA-16F8FBC2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F2E19-6995-4668-80C0-7C82F99085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19" y="2528405"/>
            <a:ext cx="3662423" cy="3783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FEC12-A7B8-D2B6-4996-D1791D3896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96" y="681037"/>
            <a:ext cx="6732104" cy="5933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9989-1CC4-14BE-71EA-D623FB97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 screws, removes from rear</a:t>
            </a:r>
          </a:p>
        </p:txBody>
      </p:sp>
    </p:spTree>
    <p:extLst>
      <p:ext uri="{BB962C8B-B14F-4D97-AF65-F5344CB8AC3E}">
        <p14:creationId xmlns:p14="http://schemas.microsoft.com/office/powerpoint/2010/main" val="40935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55D6A-A856-6A97-AB31-1DD03FA3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6D4F-B8B0-2675-63E4-95DBF586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7C40-ECDC-EB47-AEA9-D5B8CBC1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Contains all sensors, pneumatic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7F688-ED58-BFC6-A931-0F42C9337E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221" y="2557429"/>
            <a:ext cx="3457266" cy="3305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F4429-2377-9221-71AD-5A9A2D4D86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24" y="2557429"/>
            <a:ext cx="4773639" cy="37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5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54619-B655-E7BC-12CD-3756DBEF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65F4-92D9-A677-D02F-5E69CBB50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54" y="2835644"/>
            <a:ext cx="3832801" cy="3681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875B0-8FE1-42D6-601C-5AE10992C0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797" y="1053861"/>
            <a:ext cx="4122258" cy="5468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52F49-ED10-3571-61EC-9AD8292E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E1B5-5BAD-701F-E398-075A21EA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Contains cells,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77081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4C8B-569C-893D-7226-A73340EA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286D1-7C5D-F4E0-C4D2-64723B54C2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713" y="1825625"/>
            <a:ext cx="3252409" cy="466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CD34A-BD0C-6EAB-E5E3-9CA7C22F1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80" y="1825625"/>
            <a:ext cx="325240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25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06AD1-F051-F1ED-9ECF-B5D32EA86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9486-C07B-12C1-21DB-FF7CF7E9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EE87-BD2D-D976-D45F-3B7A6676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Contains transformer, power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FE9AB-6C09-BB19-59DE-527288C8E0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334" y="2564525"/>
            <a:ext cx="3326794" cy="3519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04703-8475-BE28-EDF2-3A4729082E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536" y="2183388"/>
            <a:ext cx="4093950" cy="41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0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786A6-D564-6BDA-1174-56F9B93D3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AC5E-C961-3462-69F1-56AFD6BC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9DF-4640-6D6A-2837-E2E6BC93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Contains screen, driver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890D7-19DE-D2C0-BE5E-0F7C6AE3AC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233" y="2480061"/>
            <a:ext cx="3509229" cy="3591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CDD04-42D1-4CFC-AA5A-5813152102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84" y="1472998"/>
            <a:ext cx="5068615" cy="47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A013-5BDB-B5B7-74A8-5FFBC074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– Principle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4875-F5F6-4992-625B-21DCA7FF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UAMV sits after the back bar, it creates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negative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pressure to draw fresh gas over the vaporizers and delivers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positive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pressure to the patient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Old UAMV was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bellows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-based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During exhalation, bellows rise to draw in fresh gas</a:t>
            </a:r>
          </a:p>
          <a:p>
            <a:pPr marL="1200150" lvl="2" indent="-285750"/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During inhalation, bellows descend to deliver ventilation</a:t>
            </a:r>
          </a:p>
          <a:p>
            <a:pPr marL="914400" lvl="2" indent="0">
              <a:buNone/>
            </a:pPr>
            <a:endParaRPr lang="en-US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New UAMV is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turbine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-based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During inhalation, turbine draws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 fresh gas and delivers ventilation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61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D48C3-2541-553B-1B20-6227810A0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C729-BCB9-8993-657A-2BE50EE7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Benefits &amp; Drawbacks of New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B8C29-4C45-E0C8-7DE8-105AD3DD5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Benefits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Integrated O2 analysis, consolidates electronics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Allows for setting PEEP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Increased serviceability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Lower cost</a:t>
            </a:r>
          </a:p>
          <a:p>
            <a:pPr marL="457200" lvl="1" indent="0"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Drawbacks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Adds minimal resistance to draw-over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Additional potential for leak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Less easily understood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02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F6EC-DC4D-45F7-E191-2598DBDE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Preventive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B78D-C17B-DBC8-8B35-43A1A222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99" y="1825625"/>
            <a:ext cx="10515600" cy="1001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User Calibrations</a:t>
            </a:r>
          </a:p>
          <a:p>
            <a:pPr marL="285750" indent="-285750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6D6561C6-B497-584F-2FEA-CE3101F30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94382" y="2688346"/>
            <a:ext cx="2995450" cy="2501462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816ACD0F-3332-4666-2BD0-DD25E33AD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093" y="2441352"/>
            <a:ext cx="2186151" cy="317873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A2D149-32E1-D6C7-F070-33AB28EA8865}"/>
              </a:ext>
            </a:extLst>
          </p:cNvPr>
          <p:cNvSpPr txBox="1">
            <a:spLocks/>
          </p:cNvSpPr>
          <p:nvPr/>
        </p:nvSpPr>
        <p:spPr>
          <a:xfrm>
            <a:off x="624051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Eng. Calibrations </a:t>
            </a:r>
          </a:p>
          <a:p>
            <a:pPr marL="7429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61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01AD2-437D-7746-8542-331DDC82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1AEF-92A8-BD12-1091-A1A56521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Preventive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0E84-921E-8D43-A5B6-833897E3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Consumables </a:t>
            </a:r>
          </a:p>
          <a:p>
            <a:pPr marL="742950" lvl="1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MOX-3 O2 sensor</a:t>
            </a:r>
          </a:p>
          <a:p>
            <a:pPr marL="742950" lvl="1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Inlet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filter</a:t>
            </a:r>
          </a:p>
          <a:p>
            <a:pPr marL="285750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Required equipment &amp; tools</a:t>
            </a:r>
          </a:p>
          <a:p>
            <a:pPr marL="742950" lvl="1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Hex wrenches</a:t>
            </a:r>
          </a:p>
          <a:p>
            <a:pPr marL="285750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 upgrade procedure</a:t>
            </a:r>
          </a:p>
          <a:p>
            <a:pPr marL="285750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Batteries</a:t>
            </a:r>
          </a:p>
          <a:p>
            <a:pPr marL="742950" lvl="1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Lithium ion cells</a:t>
            </a:r>
          </a:p>
          <a:p>
            <a:pPr marL="742950" lvl="1" indent="-285750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Confirm orientation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BF513-9185-762B-8661-B5E90A1A51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373" y="1690688"/>
            <a:ext cx="4635062" cy="44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A82F9-37B8-BAB5-B597-F8D233B44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91E8-13D5-7D62-0DE3-1B26AE38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Software History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A2E2-6FBB-1A53-07F1-A1E0CC29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should always be updated during PMs, if not more urgent</a:t>
            </a:r>
            <a:endParaRPr lang="en-US" sz="4800" b="1" u="sng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1.04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Display: changed timing settings to address white screen problem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Fenton valve leak test: added filter to reduce low flow noise, Pass threshold: &lt;= 0.3 LPM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GUI: added hours of use counter to Device Stats Window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Pneumatic module: reduced motor block detection time to 50ms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Real Time Clock: Add a bit mask to remove the leap year flag from month data byte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40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Version 1.03</a:t>
            </a:r>
            <a:endParaRPr lang="en-US" sz="40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Version increase to resolve possible confusion between GUI-programmer (MacOS) and terminal programmer (all OS) experienced on 30/11/2023 during troubleshooting in Madagascar)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40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ersion 1.02</a:t>
            </a:r>
            <a:endParaRPr lang="en-US" sz="40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Power off via push &amp; hold knob for 3 seconds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Leak test (pass/fail) in user calibration menu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Changed dialog title from “Inspiratory time settings” to “Inspiratory time”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800" b="1" u="sng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b="1" u="sng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1.01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Added power on beep as “audible” feedback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Added startup delay to handle white screen problem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Changed flow control to be based on patient flow sensor</a:t>
            </a:r>
          </a:p>
          <a:p>
            <a:pPr marL="0" indent="0" algn="l"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b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5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6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56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00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1DB9-DC9F-3B92-2288-70DC6A4B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UAMV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Cases – Fenton Balloon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3375C-162D-BA69-0E0A-A2749FA8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Symptom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 UAMV provides increasingly large Vt, eventually resets </a:t>
            </a:r>
          </a:p>
          <a:p>
            <a:pPr marL="457200" lvl="1" indent="0" algn="l"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Cause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Fenton balloon is providing an incomplete seal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Incomplete seal causes gas to leak out during inspiration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UAMV attempts to compensate for leak by increasing flow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Eventually, turbine exceeds maximum power draw and resets</a:t>
            </a:r>
          </a:p>
          <a:p>
            <a:pPr marL="914400" lvl="2" indent="0"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Fix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All units are tested for Fenton balloon location at the factory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UAMV software updated to prevent overcompensation and resetting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8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3EDCB-54CD-2157-3B37-EA6DE27F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6076-12B2-B172-AA29-7A02E85E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UAMV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Cases – White Screen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981BD-B0DC-FC8B-A5BE-9ED4B262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Symptom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 During normal operation, screen goes white</a:t>
            </a:r>
          </a:p>
          <a:p>
            <a:pPr marL="457200" lvl="1" indent="0" algn="l"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Cause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Display controller does not complete frame on time, LCD panel is out of sync, LCD panel power supply shuts down</a:t>
            </a:r>
          </a:p>
          <a:p>
            <a:pPr marL="914400" lvl="2" indent="0"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Fix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UAMV software updated to prevent issue, starting with v1.04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2D843-C7A5-8CA7-C996-238EDB0B2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3226" y="4425457"/>
            <a:ext cx="2318927" cy="20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7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B856-9CAE-6DF9-31ED-65D1D73A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5EBE-435E-6998-C43F-F908AE60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UAMV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Cases – Pneumatic Module Reset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8379-F07A-A7BA-0982-62FECC97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Symptom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 During normal operation, ventilator resets continuously</a:t>
            </a:r>
          </a:p>
          <a:p>
            <a:pPr marL="457200" lvl="1" indent="0" algn="l"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Cause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TBD, troubleshooting in progress</a:t>
            </a:r>
          </a:p>
          <a:p>
            <a:pPr marL="914400" lvl="2" indent="0">
              <a:buNone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Fix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1200150" lvl="2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Disconnecting or replacing the pneumatic module resolves the behavior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71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EC52-0691-7991-1A53-04D8C071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</a:t>
            </a:r>
            <a:r>
              <a:rPr lang="en-US" dirty="0" err="1"/>
              <a:t>Practicals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7E823-7A6D-F317-95B4-951A5A90B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Installation procedure (CVI UAM)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Installation procedure (all retrofit combinations)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Follow tubing &amp; wires, identify components</a:t>
            </a:r>
          </a:p>
          <a:p>
            <a:r>
              <a:rPr lang="en-US" dirty="0"/>
              <a:t>Remove &amp; replace each module</a:t>
            </a:r>
          </a:p>
          <a:p>
            <a:r>
              <a:rPr lang="en-US" dirty="0"/>
              <a:t>Replace battery cells</a:t>
            </a:r>
          </a:p>
        </p:txBody>
      </p:sp>
    </p:spTree>
    <p:extLst>
      <p:ext uri="{BB962C8B-B14F-4D97-AF65-F5344CB8AC3E}">
        <p14:creationId xmlns:p14="http://schemas.microsoft.com/office/powerpoint/2010/main" val="937293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F5B84-AFF6-3A6E-5F84-6BB7D90E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E5866-E0D3-6E52-7CAE-A541D4D7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Questions / Comments /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8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EFB6-0F0E-D357-FCC0-688843EB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16E1-7294-2F06-C4A7-33CD3352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– Integration with UAM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D8BA-8A6B-7440-DE17-9B6C375F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" y="1825625"/>
            <a:ext cx="5471160" cy="1025082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Old UAMV was in </a:t>
            </a:r>
          </a:p>
          <a:p>
            <a:pPr marL="457200" lvl="1" indent="0" algn="l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parallel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with manual bellows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501BF-ED02-E6E4-4722-D99AE75A1FCF}"/>
              </a:ext>
            </a:extLst>
          </p:cNvPr>
          <p:cNvSpPr/>
          <p:nvPr/>
        </p:nvSpPr>
        <p:spPr>
          <a:xfrm>
            <a:off x="761999" y="4424680"/>
            <a:ext cx="1173101" cy="699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bar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838D13-D7D6-4906-D34E-D93307C0FEF0}"/>
              </a:ext>
            </a:extLst>
          </p:cNvPr>
          <p:cNvCxnSpPr>
            <a:cxnSpLocks/>
          </p:cNvCxnSpPr>
          <p:nvPr/>
        </p:nvCxnSpPr>
        <p:spPr>
          <a:xfrm>
            <a:off x="1935101" y="4774404"/>
            <a:ext cx="53377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BBFF0E-6921-70BA-D50A-87881867AB8A}"/>
              </a:ext>
            </a:extLst>
          </p:cNvPr>
          <p:cNvCxnSpPr>
            <a:cxnSpLocks/>
          </p:cNvCxnSpPr>
          <p:nvPr/>
        </p:nvCxnSpPr>
        <p:spPr>
          <a:xfrm flipV="1">
            <a:off x="4087780" y="3747103"/>
            <a:ext cx="0" cy="67757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A0098C-153E-7D92-DC17-743AB1EFAE22}"/>
              </a:ext>
            </a:extLst>
          </p:cNvPr>
          <p:cNvCxnSpPr>
            <a:cxnSpLocks/>
          </p:cNvCxnSpPr>
          <p:nvPr/>
        </p:nvCxnSpPr>
        <p:spPr>
          <a:xfrm flipV="1">
            <a:off x="3001625" y="3747103"/>
            <a:ext cx="0" cy="67757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5662B-205A-B715-2031-DCC12CCAF625}"/>
              </a:ext>
            </a:extLst>
          </p:cNvPr>
          <p:cNvSpPr/>
          <p:nvPr/>
        </p:nvSpPr>
        <p:spPr>
          <a:xfrm>
            <a:off x="2468879" y="4424680"/>
            <a:ext cx="2133591" cy="699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Breathing block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9CE682-6B94-CE5B-E535-922144A96823}"/>
              </a:ext>
            </a:extLst>
          </p:cNvPr>
          <p:cNvSpPr/>
          <p:nvPr/>
        </p:nvSpPr>
        <p:spPr>
          <a:xfrm>
            <a:off x="2468880" y="3263996"/>
            <a:ext cx="1029380" cy="484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Bellows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735B8C-90F2-950A-AAB2-9459CED91028}"/>
              </a:ext>
            </a:extLst>
          </p:cNvPr>
          <p:cNvSpPr/>
          <p:nvPr/>
        </p:nvSpPr>
        <p:spPr>
          <a:xfrm>
            <a:off x="3573090" y="3262445"/>
            <a:ext cx="1029380" cy="484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UAMV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7AC315-5F2A-3A6C-D4A6-3C00E67EC6E8}"/>
              </a:ext>
            </a:extLst>
          </p:cNvPr>
          <p:cNvCxnSpPr>
            <a:cxnSpLocks/>
          </p:cNvCxnSpPr>
          <p:nvPr/>
        </p:nvCxnSpPr>
        <p:spPr>
          <a:xfrm flipV="1">
            <a:off x="2789112" y="3883591"/>
            <a:ext cx="425025" cy="3446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ADB994F-1787-776A-362C-157D80C7BC65}"/>
              </a:ext>
            </a:extLst>
          </p:cNvPr>
          <p:cNvSpPr txBox="1"/>
          <p:nvPr/>
        </p:nvSpPr>
        <p:spPr>
          <a:xfrm>
            <a:off x="5859563" y="1858479"/>
            <a:ext cx="6096000" cy="757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dirty="0"/>
              <a:t>New UAMV is in </a:t>
            </a:r>
          </a:p>
          <a:p>
            <a:pPr lvl="1"/>
            <a:r>
              <a:rPr lang="en-US" b="1" dirty="0"/>
              <a:t>series</a:t>
            </a:r>
            <a:r>
              <a:rPr lang="en-US" dirty="0"/>
              <a:t> before manual bellows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663DE9-2FB5-E8BE-AA59-03859946B02E}"/>
              </a:ext>
            </a:extLst>
          </p:cNvPr>
          <p:cNvSpPr/>
          <p:nvPr/>
        </p:nvSpPr>
        <p:spPr>
          <a:xfrm>
            <a:off x="6166558" y="4438337"/>
            <a:ext cx="1173101" cy="699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bar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7CEB58-4CA9-7EEE-8207-CEE72CDD911F}"/>
              </a:ext>
            </a:extLst>
          </p:cNvPr>
          <p:cNvCxnSpPr>
            <a:cxnSpLocks/>
          </p:cNvCxnSpPr>
          <p:nvPr/>
        </p:nvCxnSpPr>
        <p:spPr>
          <a:xfrm flipV="1">
            <a:off x="10189633" y="3760760"/>
            <a:ext cx="0" cy="67757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0FDF74B-DC73-6903-AC1D-DC9D7C309C51}"/>
              </a:ext>
            </a:extLst>
          </p:cNvPr>
          <p:cNvSpPr/>
          <p:nvPr/>
        </p:nvSpPr>
        <p:spPr>
          <a:xfrm>
            <a:off x="9077777" y="4424680"/>
            <a:ext cx="2133591" cy="699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Breathing block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0516D4-6530-DE62-9F3E-0640BCBC1B8C}"/>
              </a:ext>
            </a:extLst>
          </p:cNvPr>
          <p:cNvSpPr/>
          <p:nvPr/>
        </p:nvSpPr>
        <p:spPr>
          <a:xfrm>
            <a:off x="9656888" y="3277653"/>
            <a:ext cx="1029380" cy="4846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Bellows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611298-71E5-04C7-C3FA-BA37E5FF7F17}"/>
              </a:ext>
            </a:extLst>
          </p:cNvPr>
          <p:cNvSpPr/>
          <p:nvPr/>
        </p:nvSpPr>
        <p:spPr>
          <a:xfrm>
            <a:off x="7699290" y="4531279"/>
            <a:ext cx="1029380" cy="4846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UAMV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2181953-5C15-B7ED-6FF3-0A297CC86391}"/>
              </a:ext>
            </a:extLst>
          </p:cNvPr>
          <p:cNvCxnSpPr>
            <a:cxnSpLocks/>
          </p:cNvCxnSpPr>
          <p:nvPr/>
        </p:nvCxnSpPr>
        <p:spPr>
          <a:xfrm flipV="1">
            <a:off x="9977120" y="3897248"/>
            <a:ext cx="425025" cy="3446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DE6171-9A4B-2D70-CAC0-BF4C8DAB7CAE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728670" y="4773608"/>
            <a:ext cx="35778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B26C19-D7DE-4982-D590-39CDEBFAD309}"/>
              </a:ext>
            </a:extLst>
          </p:cNvPr>
          <p:cNvCxnSpPr>
            <a:cxnSpLocks/>
          </p:cNvCxnSpPr>
          <p:nvPr/>
        </p:nvCxnSpPr>
        <p:spPr>
          <a:xfrm>
            <a:off x="7341503" y="4773608"/>
            <a:ext cx="35778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60088BD-BE1F-3D87-21C0-B22E9F2FBB9D}"/>
              </a:ext>
            </a:extLst>
          </p:cNvPr>
          <p:cNvCxnSpPr>
            <a:cxnSpLocks/>
          </p:cNvCxnSpPr>
          <p:nvPr/>
        </p:nvCxnSpPr>
        <p:spPr>
          <a:xfrm>
            <a:off x="5628640" y="1858479"/>
            <a:ext cx="0" cy="427816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6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DBC03-8FF9-0777-4FE0-D0C8C959B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A7E4-948E-0FF7-4AC7-96244D8F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– Integration with UAM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F0A50-0DA6-AE51-A235-CE12AC2C7B57}"/>
              </a:ext>
            </a:extLst>
          </p:cNvPr>
          <p:cNvSpPr/>
          <p:nvPr/>
        </p:nvSpPr>
        <p:spPr>
          <a:xfrm>
            <a:off x="2372898" y="3802658"/>
            <a:ext cx="1298643" cy="712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Breathing block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BDDFE6-0F1F-3680-B609-04F455ECA677}"/>
              </a:ext>
            </a:extLst>
          </p:cNvPr>
          <p:cNvCxnSpPr>
            <a:cxnSpLocks/>
          </p:cNvCxnSpPr>
          <p:nvPr/>
        </p:nvCxnSpPr>
        <p:spPr>
          <a:xfrm flipH="1">
            <a:off x="3671541" y="3529628"/>
            <a:ext cx="1235739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B0DCF8B-5D23-623E-8712-A1EBFCD2DA69}"/>
              </a:ext>
            </a:extLst>
          </p:cNvPr>
          <p:cNvSpPr/>
          <p:nvPr/>
        </p:nvSpPr>
        <p:spPr>
          <a:xfrm>
            <a:off x="4907280" y="3296032"/>
            <a:ext cx="2422858" cy="4306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UAMV manifold inlet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316FF-D910-858B-FC09-B3D40734C551}"/>
              </a:ext>
            </a:extLst>
          </p:cNvPr>
          <p:cNvSpPr/>
          <p:nvPr/>
        </p:nvSpPr>
        <p:spPr>
          <a:xfrm>
            <a:off x="2372898" y="2890836"/>
            <a:ext cx="1298643" cy="789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Flex hose connector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7BD1DA-98B5-5543-7A3A-8DDCE73713A1}"/>
              </a:ext>
            </a:extLst>
          </p:cNvPr>
          <p:cNvSpPr/>
          <p:nvPr/>
        </p:nvSpPr>
        <p:spPr>
          <a:xfrm>
            <a:off x="8409021" y="3296032"/>
            <a:ext cx="1517293" cy="4233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UAMV inlet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548FE-02C4-6154-9104-4291281C02A0}"/>
              </a:ext>
            </a:extLst>
          </p:cNvPr>
          <p:cNvSpPr/>
          <p:nvPr/>
        </p:nvSpPr>
        <p:spPr>
          <a:xfrm>
            <a:off x="8409021" y="3726708"/>
            <a:ext cx="1517293" cy="4233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UAMV outlet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BB1C1-1C73-B004-439B-7706AEF09C37}"/>
              </a:ext>
            </a:extLst>
          </p:cNvPr>
          <p:cNvSpPr/>
          <p:nvPr/>
        </p:nvSpPr>
        <p:spPr>
          <a:xfrm>
            <a:off x="4907280" y="3719401"/>
            <a:ext cx="2422858" cy="4306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UAMV manifold outlet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5805CF-2D65-24E5-E2C9-E6708C66FB93}"/>
              </a:ext>
            </a:extLst>
          </p:cNvPr>
          <p:cNvCxnSpPr>
            <a:cxnSpLocks/>
          </p:cNvCxnSpPr>
          <p:nvPr/>
        </p:nvCxnSpPr>
        <p:spPr>
          <a:xfrm flipH="1">
            <a:off x="7330138" y="3529628"/>
            <a:ext cx="1078883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03217B-DE68-30EE-B4FF-13766D01F507}"/>
              </a:ext>
            </a:extLst>
          </p:cNvPr>
          <p:cNvCxnSpPr>
            <a:cxnSpLocks/>
          </p:cNvCxnSpPr>
          <p:nvPr/>
        </p:nvCxnSpPr>
        <p:spPr>
          <a:xfrm flipH="1">
            <a:off x="7330138" y="3934262"/>
            <a:ext cx="1078883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33BF27-D756-4B0B-FA4A-5FCC74054A95}"/>
              </a:ext>
            </a:extLst>
          </p:cNvPr>
          <p:cNvCxnSpPr>
            <a:cxnSpLocks/>
          </p:cNvCxnSpPr>
          <p:nvPr/>
        </p:nvCxnSpPr>
        <p:spPr>
          <a:xfrm flipH="1">
            <a:off x="3671541" y="3933786"/>
            <a:ext cx="1235739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24E5C4E9-8142-159B-A7E8-C7CA58599156}"/>
              </a:ext>
            </a:extLst>
          </p:cNvPr>
          <p:cNvSpPr/>
          <p:nvPr/>
        </p:nvSpPr>
        <p:spPr>
          <a:xfrm rot="5400000">
            <a:off x="4805129" y="-1056586"/>
            <a:ext cx="3790177" cy="9661556"/>
          </a:xfrm>
          <a:prstGeom prst="uturnArrow">
            <a:avLst>
              <a:gd name="adj1" fmla="val 7680"/>
              <a:gd name="adj2" fmla="val 10979"/>
              <a:gd name="adj3" fmla="val 23969"/>
              <a:gd name="adj4" fmla="val 43750"/>
              <a:gd name="adj5" fmla="val 75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43C9DF60-8B83-DE7E-2F43-5D6AB5E221FD}"/>
              </a:ext>
            </a:extLst>
          </p:cNvPr>
          <p:cNvCxnSpPr>
            <a:cxnSpLocks/>
            <a:stCxn id="24" idx="3"/>
            <a:endCxn id="7" idx="3"/>
          </p:cNvCxnSpPr>
          <p:nvPr/>
        </p:nvCxnSpPr>
        <p:spPr>
          <a:xfrm>
            <a:off x="9926314" y="3507717"/>
            <a:ext cx="12700" cy="430676"/>
          </a:xfrm>
          <a:prstGeom prst="curvedConnector3">
            <a:avLst>
              <a:gd name="adj1" fmla="val 4120000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187F35-6E6A-26A9-9475-96B7504A0924}"/>
              </a:ext>
            </a:extLst>
          </p:cNvPr>
          <p:cNvCxnSpPr>
            <a:cxnSpLocks/>
          </p:cNvCxnSpPr>
          <p:nvPr/>
        </p:nvCxnSpPr>
        <p:spPr>
          <a:xfrm flipH="1">
            <a:off x="1137159" y="3296032"/>
            <a:ext cx="1235739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BCCBA3-E150-E068-FF97-0E552860C57C}"/>
              </a:ext>
            </a:extLst>
          </p:cNvPr>
          <p:cNvCxnSpPr>
            <a:cxnSpLocks/>
          </p:cNvCxnSpPr>
          <p:nvPr/>
        </p:nvCxnSpPr>
        <p:spPr>
          <a:xfrm flipH="1">
            <a:off x="1137159" y="4150077"/>
            <a:ext cx="1235739" cy="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B9BB5E-B44A-F78C-AEEE-AB5F4A0E1896}"/>
              </a:ext>
            </a:extLst>
          </p:cNvPr>
          <p:cNvSpPr txBox="1"/>
          <p:nvPr/>
        </p:nvSpPr>
        <p:spPr>
          <a:xfrm>
            <a:off x="687403" y="2706170"/>
            <a:ext cx="161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back bar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DA391-5D55-26B8-A399-D9446C6DCDA8}"/>
              </a:ext>
            </a:extLst>
          </p:cNvPr>
          <p:cNvSpPr txBox="1"/>
          <p:nvPr/>
        </p:nvSpPr>
        <p:spPr>
          <a:xfrm>
            <a:off x="856507" y="4355681"/>
            <a:ext cx="115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patient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FED5E2-231D-6691-921D-8CFF65DF5B7B}"/>
              </a:ext>
            </a:extLst>
          </p:cNvPr>
          <p:cNvSpPr txBox="1"/>
          <p:nvPr/>
        </p:nvSpPr>
        <p:spPr>
          <a:xfrm>
            <a:off x="6233934" y="5902877"/>
            <a:ext cx="5241841" cy="757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>
                <a:solidFill>
                  <a:srgbClr val="222222"/>
                </a:solidFill>
                <a:effectLst/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sz="1400" b="1" dirty="0"/>
              <a:t>Note</a:t>
            </a:r>
            <a:r>
              <a:rPr lang="en-US" sz="1400" dirty="0"/>
              <a:t>: If the UAMV is removed, a tube must be put in place between the UAMV manifold inlet &amp; outlet to avoid a leak</a:t>
            </a:r>
          </a:p>
        </p:txBody>
      </p:sp>
    </p:spTree>
    <p:extLst>
      <p:ext uri="{BB962C8B-B14F-4D97-AF65-F5344CB8AC3E}">
        <p14:creationId xmlns:p14="http://schemas.microsoft.com/office/powerpoint/2010/main" val="168781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1E50B-6D31-35F1-A0C5-1326BA5F3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9D1F-4394-F931-E3DA-D7310386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– Integration with UAM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34C08-7152-DA94-CCFF-62C112DB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05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Back bar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UAMV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Breathing block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picture containing indoor, wall, sink, plane&#10;&#10;Description automatically generated">
            <a:extLst>
              <a:ext uri="{FF2B5EF4-FFF2-40B4-BE49-F238E27FC236}">
                <a16:creationId xmlns:a16="http://schemas.microsoft.com/office/drawing/2014/main" id="{3C330858-A2F8-F6E5-BF7A-91C6535DA7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522771"/>
            <a:ext cx="5127711" cy="3845783"/>
          </a:xfrm>
          <a:prstGeom prst="rect">
            <a:avLst/>
          </a:prstGeom>
        </p:spPr>
      </p:pic>
      <p:pic>
        <p:nvPicPr>
          <p:cNvPr id="6" name="Picture 5" descr="A picture containing indoor, wall, engineering, electronics&#10;&#10;Description automatically generated">
            <a:extLst>
              <a:ext uri="{FF2B5EF4-FFF2-40B4-BE49-F238E27FC236}">
                <a16:creationId xmlns:a16="http://schemas.microsoft.com/office/drawing/2014/main" id="{7BDB49C2-0FB9-1F8E-4CE0-AE1CE2093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2234" y="2522770"/>
            <a:ext cx="3910549" cy="384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392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6624-6DED-483B-CFF2-FD68B707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– Features &amp; UI vs. Old UAMV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2AD7-DD3B-8AD0-44DC-C79CB1170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UI kept largely to same to reduce training changes</a:t>
            </a:r>
          </a:p>
          <a:p>
            <a:pPr marL="457200" lvl="1" indent="0" algn="l"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Additional Features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Integrated O2 analysis &amp; solenoid control 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Li-ion batteries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Modes &amp; parameters (PEEP, loops, R, C, etc.)</a:t>
            </a:r>
          </a:p>
          <a:p>
            <a:pPr marL="1200150" lvl="2" indent="-285750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Service utilities</a:t>
            </a:r>
          </a:p>
        </p:txBody>
      </p:sp>
    </p:spTree>
    <p:extLst>
      <p:ext uri="{BB962C8B-B14F-4D97-AF65-F5344CB8AC3E}">
        <p14:creationId xmlns:p14="http://schemas.microsoft.com/office/powerpoint/2010/main" val="210717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54A3-718F-C7D0-19AB-B8E23806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45EF-F3E8-22B5-8615-42094062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UAMV – Features &amp; UI vs. Old UAMV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A3E4-9B9F-9918-73EE-0429B6D38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Sleep mode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Disables knob &amp; touchscreen to avoid turning on during shipping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657350" lvl="3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To enter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–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9 short knob presses, then press &amp; hold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657350" lvl="3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To exit – Connect mains power</a:t>
            </a:r>
          </a:p>
          <a:p>
            <a:pPr marL="1657350" lvl="3" indent="-285750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Hard reset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Power cycles the machine if otherwise unresponsive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657350" lvl="3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5 short knob presses, then press &amp; hold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657350" lvl="3" indent="-285750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To exit – Connect mains power</a:t>
            </a:r>
          </a:p>
          <a:p>
            <a:pPr marL="1657350" lvl="3" indent="-285750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9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7F12-CE8C-45CE-E2A1-54C9900E2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41BC-9829-A41C-7D6D-0B8891DA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Eng.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F7AD-788B-8550-3D7F-8A82FA5E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Settings -&gt; Eng. Settings -&gt; Service Pin -&gt; 7777</a:t>
            </a:r>
          </a:p>
          <a:p>
            <a:endParaRPr lang="en-US" dirty="0"/>
          </a:p>
        </p:txBody>
      </p:sp>
      <p:pic>
        <p:nvPicPr>
          <p:cNvPr id="4" name="Picture 3" descr="A picture containing multimedia, electronic device, electronics, monitor&#10;&#10;Description automatically generated">
            <a:extLst>
              <a:ext uri="{FF2B5EF4-FFF2-40B4-BE49-F238E27FC236}">
                <a16:creationId xmlns:a16="http://schemas.microsoft.com/office/drawing/2014/main" id="{3944602A-57E7-EEE8-8050-CC796D435C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49" y="2737184"/>
            <a:ext cx="4380325" cy="328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EE72E-0A1D-8EAA-9765-7BB2F0D674D7}"/>
              </a:ext>
            </a:extLst>
          </p:cNvPr>
          <p:cNvSpPr txBox="1"/>
          <p:nvPr/>
        </p:nvSpPr>
        <p:spPr>
          <a:xfrm>
            <a:off x="5655397" y="3068922"/>
            <a:ext cx="60892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Voltages Debug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Error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Configuration (FiO2 monitor, buzzer alarm)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Device Stats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Text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Knob sequences</a:t>
            </a:r>
          </a:p>
        </p:txBody>
      </p:sp>
    </p:spTree>
    <p:extLst>
      <p:ext uri="{BB962C8B-B14F-4D97-AF65-F5344CB8AC3E}">
        <p14:creationId xmlns:p14="http://schemas.microsoft.com/office/powerpoint/2010/main" val="187687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19091</TotalTime>
  <Words>1649</Words>
  <Application>Microsoft Macintosh PowerPoint</Application>
  <PresentationFormat>Widescreen</PresentationFormat>
  <Paragraphs>352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Aptos Display</vt:lpstr>
      <vt:lpstr>Arial</vt:lpstr>
      <vt:lpstr>Courier New</vt:lpstr>
      <vt:lpstr>Symbol</vt:lpstr>
      <vt:lpstr>Office Theme</vt:lpstr>
      <vt:lpstr>UAMV</vt:lpstr>
      <vt:lpstr>UAMV - Agenda</vt:lpstr>
      <vt:lpstr>UAMV – Principle of Operation</vt:lpstr>
      <vt:lpstr>UAMV – Integration with UAM</vt:lpstr>
      <vt:lpstr>UAMV – Integration with UAM</vt:lpstr>
      <vt:lpstr>UAMV – Integration with UAM</vt:lpstr>
      <vt:lpstr>UAMV – Features &amp; UI vs. Old UAMV</vt:lpstr>
      <vt:lpstr>UAMV – Features &amp; UI vs. Old UAMV</vt:lpstr>
      <vt:lpstr>Eng. Settings</vt:lpstr>
      <vt:lpstr>Voltages Debug</vt:lpstr>
      <vt:lpstr>Installation &amp; Packing List</vt:lpstr>
      <vt:lpstr>Installation – UAMV Accessories</vt:lpstr>
      <vt:lpstr>Installation – UAMV Accessories</vt:lpstr>
      <vt:lpstr>Installation (Canon UAM)</vt:lpstr>
      <vt:lpstr>Installation – Retrofit (OES UAM)</vt:lpstr>
      <vt:lpstr>Installation – Retrofit (Rear Hatch &amp; Plate)</vt:lpstr>
      <vt:lpstr>Installation – Retrofit (Kit A)</vt:lpstr>
      <vt:lpstr>Installation – Retrofit (Kit B)</vt:lpstr>
      <vt:lpstr>Installation – Retrofit (Identifying Parts)</vt:lpstr>
      <vt:lpstr>Technical System Overview</vt:lpstr>
      <vt:lpstr>Functional Operation</vt:lpstr>
      <vt:lpstr>Functional Operation</vt:lpstr>
      <vt:lpstr>Technical System Overview - Electronics</vt:lpstr>
      <vt:lpstr>Casing</vt:lpstr>
      <vt:lpstr>Pneumatic Module</vt:lpstr>
      <vt:lpstr>Battery Module</vt:lpstr>
      <vt:lpstr>Battery Module</vt:lpstr>
      <vt:lpstr>Power Module</vt:lpstr>
      <vt:lpstr>Display Module</vt:lpstr>
      <vt:lpstr>Benefits &amp; Drawbacks of New Design</vt:lpstr>
      <vt:lpstr>UAMV Preventive Maintenance</vt:lpstr>
      <vt:lpstr>UAMV Preventive Maintenance</vt:lpstr>
      <vt:lpstr>Software History Review</vt:lpstr>
      <vt:lpstr>UAMV Cases – Fenton Balloon</vt:lpstr>
      <vt:lpstr>UAMV Cases – White Screen</vt:lpstr>
      <vt:lpstr>UAMV Cases – Pneumatic Module Reset</vt:lpstr>
      <vt:lpstr>Suggested Practicals</vt:lpstr>
      <vt:lpstr>Questions / Comments /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Cullen Ross</dc:creator>
  <cp:lastModifiedBy>Cullen Ross</cp:lastModifiedBy>
  <cp:revision>29</cp:revision>
  <dcterms:created xsi:type="dcterms:W3CDTF">2024-03-01T18:14:03Z</dcterms:created>
  <dcterms:modified xsi:type="dcterms:W3CDTF">2024-06-27T15:27:44Z</dcterms:modified>
</cp:coreProperties>
</file>